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Body Level One…"/>
          <p:cNvSpPr txBox="1"/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  <a:lvl2pPr marL="1025769" indent="-390769" algn="ctr">
              <a:spcBef>
                <a:spcPts val="0"/>
              </a:spcBef>
              <a:defRPr i="1" sz="3200"/>
            </a:lvl2pPr>
            <a:lvl3pPr marL="1660769" indent="-390769" algn="ctr">
              <a:spcBef>
                <a:spcPts val="0"/>
              </a:spcBef>
              <a:defRPr i="1" sz="3200"/>
            </a:lvl3pPr>
            <a:lvl4pPr marL="2295769" indent="-390769" algn="ctr">
              <a:spcBef>
                <a:spcPts val="0"/>
              </a:spcBef>
              <a:defRPr i="1" sz="3200"/>
            </a:lvl4pPr>
            <a:lvl5pPr marL="2930769" indent="-390769" algn="ctr">
              <a:spcBef>
                <a:spcPts val="0"/>
              </a:spcBef>
              <a:defRPr i="1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“Type a quote here.”"/>
          <p:cNvSpPr txBox="1"/>
          <p:nvPr>
            <p:ph type="body" sz="quarter" idx="21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pPr marL="0" indent="0" algn="ctr" rtl="0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7" y="-393700"/>
            <a:ext cx="18135603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rtl="1">
              <a:defRPr/>
            </a:lvl1pPr>
          </a:lstStyle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rtl="1">
              <a:defRPr/>
            </a:lvl1pPr>
            <a:lvl2pPr rtl="1">
              <a:defRPr/>
            </a:lvl2pPr>
            <a:lvl3pPr rtl="1">
              <a:defRPr/>
            </a:lvl3pPr>
            <a:lvl4pPr rtl="1">
              <a:defRPr/>
            </a:lvl4pPr>
            <a:lvl5pPr rtl="1">
              <a:defRPr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9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76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39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503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66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HT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pPr/>
            <a:r>
              <a:t>HTN </a:t>
            </a:r>
          </a:p>
        </p:txBody>
      </p:sp>
      <p:sp>
        <p:nvSpPr>
          <p:cNvPr id="138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he addition of 1 kg of fat mass entails the formation of 300 km of additional capillaries (the smallest blood vessels). This, in turn, is a significant load for the main pump of the body - the heart, which must ensure the delivery of blood to all vessel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algn="just" defTabSz="457200" rtl="0">
              <a:defRPr sz="54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addition of 1 kg of fat mass entails the formation of </a:t>
            </a:r>
            <a:r>
              <a:rPr>
                <a:solidFill>
                  <a:srgbClr val="040C28"/>
                </a:solidFill>
              </a:rPr>
              <a:t>300 km</a:t>
            </a:r>
            <a:r>
              <a:t> of additional capillaries (the smallest blood vessels). This, in turn, is a significant load for the main pump of the body - the heart, which must ensure the delivery of blood to all vessels of the body.</a:t>
            </a:r>
          </a:p>
        </p:txBody>
      </p:sp>
      <p:sp>
        <p:nvSpPr>
          <p:cNvPr id="164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View of beach and sea from a grassy sand dune" descr="View of beach and sea from a grassy sand dun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227152" y="-157999"/>
            <a:ext cx="11929696" cy="1409973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View of beach and sea from a grassy sand dune" descr="View of beach and sea from a grassy sand dun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8644" t="0" r="3212" b="0"/>
          <a:stretch>
            <a:fillRect/>
          </a:stretch>
        </p:blipFill>
        <p:spPr>
          <a:xfrm>
            <a:off x="3125968" y="2056875"/>
            <a:ext cx="18135602" cy="7189250"/>
          </a:xfrm>
          <a:prstGeom prst="rect">
            <a:avLst/>
          </a:prstGeom>
        </p:spPr>
      </p:pic>
      <p:sp>
        <p:nvSpPr>
          <p:cNvPr id="1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170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4158" y="227106"/>
            <a:ext cx="15135684" cy="12941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6680" y="280621"/>
            <a:ext cx="16250641" cy="12646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1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17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1451" y="457695"/>
            <a:ext cx="15381097" cy="11957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افراد جوان و با اضافه وزن و چاق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افراد جوان و با اضافه وزن و چاق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413" y="1613158"/>
            <a:ext cx="17425174" cy="7911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0" y="1220663"/>
            <a:ext cx="16256000" cy="11277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2257" y="810467"/>
            <a:ext cx="14419486" cy="9881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0" y="2114163"/>
            <a:ext cx="16256000" cy="8521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rimary vs. Secondary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pPr/>
            <a:r>
              <a:t>Primary vs. Secondary</a:t>
            </a:r>
          </a:p>
        </p:txBody>
      </p:sp>
      <p:sp>
        <p:nvSpPr>
          <p:cNvPr id="189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19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19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1701" y="921920"/>
            <a:ext cx="22620598" cy="902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5189" r="0" b="611"/>
          <a:stretch>
            <a:fillRect/>
          </a:stretch>
        </p:blipFill>
        <p:spPr>
          <a:xfrm>
            <a:off x="159542" y="38695"/>
            <a:ext cx="24065106" cy="13638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1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19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7010" y="227074"/>
            <a:ext cx="12029980" cy="12752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2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20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9100" y="415234"/>
            <a:ext cx="21005800" cy="10419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۱- فشارخون، کشنده است.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۱- فشارخون، کشنده است.</a:t>
            </a:r>
          </a:p>
        </p:txBody>
      </p:sp>
      <p:sp>
        <p:nvSpPr>
          <p:cNvPr id="206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6062" y="3974974"/>
            <a:ext cx="5651988" cy="4691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64005" y="3518344"/>
            <a:ext cx="12442956" cy="5179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99750" y="7245350"/>
            <a:ext cx="10502900" cy="4457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48914 -0.001751" origin="layout" pathEditMode="relative">
                                      <p:cBhvr>
                                        <p:cTn id="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Class="entr" nodeType="afterEffect" presetSubtype="2" presetID="7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01725 -0.186400" origin="layout" pathEditMode="relative">
                                      <p:cBhvr>
                                        <p:cTn id="15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2"/>
      <p:bldP build="whole" bldLvl="1" animBg="1" rev="0" advAuto="0" spid="210" grpId="4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6104" y="579035"/>
            <a:ext cx="10751792" cy="11440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5804" y="1464"/>
            <a:ext cx="16312392" cy="137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4171" y="1464"/>
            <a:ext cx="11815658" cy="137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otal Vascular bed capacity: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544830" rtl="0">
              <a:defRPr sz="7392"/>
            </a:pPr>
            <a:r>
              <a:t>Total Vascular bed capacity:</a:t>
            </a:r>
          </a:p>
          <a:p>
            <a:pPr defTabSz="544830" rtl="0">
              <a:defRPr sz="7392"/>
            </a:pPr>
            <a:r>
              <a:t>40 L</a:t>
            </a:r>
          </a:p>
          <a:p>
            <a:pPr defTabSz="544830" rtl="0">
              <a:defRPr sz="7392"/>
            </a:pPr>
            <a:r>
              <a:t>Total Blood volume:</a:t>
            </a:r>
          </a:p>
          <a:p>
            <a:pPr defTabSz="544830" rtl="0">
              <a:defRPr sz="7392"/>
            </a:pPr>
            <a:r>
              <a:t>5-8 L</a:t>
            </a:r>
          </a:p>
        </p:txBody>
      </p:sp>
      <p:sp>
        <p:nvSpPr>
          <p:cNvPr id="143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۲- فشارخون بالا شیوع بالایی دارد.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۲- فشارخون بالا شیوع بالایی دارد.</a:t>
            </a:r>
          </a:p>
        </p:txBody>
      </p:sp>
      <p:sp>
        <p:nvSpPr>
          <p:cNvPr id="219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1128" y="308285"/>
            <a:ext cx="12121744" cy="12121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2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22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6582" y="1177002"/>
            <a:ext cx="19050836" cy="8712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652" y="0"/>
            <a:ext cx="23268698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2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23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3169" y="-22933"/>
            <a:ext cx="12615045" cy="13761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۳- هرچه سن شروع پایین تر، عوارض بیشت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۳- آیا کاهش وزن بر فشارخون بالا موثر است؟</a:t>
            </a:r>
          </a:p>
        </p:txBody>
      </p:sp>
      <p:sp>
        <p:nvSpPr>
          <p:cNvPr id="234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6513" y="292624"/>
            <a:ext cx="15030974" cy="12623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3951" y="326525"/>
            <a:ext cx="17116098" cy="11858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241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24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9627" y="2267013"/>
            <a:ext cx="15524746" cy="6155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creenshot 2025-09-08 at 13.54.48.png" descr="Screenshot 2025-09-08 at 13.54.48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1461" r="0" b="298"/>
          <a:stretch>
            <a:fillRect/>
          </a:stretch>
        </p:blipFill>
        <p:spPr>
          <a:xfrm>
            <a:off x="4895441" y="785948"/>
            <a:ext cx="16366129" cy="10910753"/>
          </a:xfrm>
          <a:prstGeom prst="rect">
            <a:avLst/>
          </a:prstGeom>
        </p:spPr>
      </p:pic>
      <p:sp>
        <p:nvSpPr>
          <p:cNvPr id="2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246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7660" y="1464"/>
            <a:ext cx="13588681" cy="137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2027" y="0"/>
            <a:ext cx="13079946" cy="137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0404" y="1515080"/>
            <a:ext cx="18243192" cy="8561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3676" y="211343"/>
            <a:ext cx="16164054" cy="13536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255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25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6558" y="318136"/>
            <a:ext cx="18170884" cy="11918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259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4909" y="915709"/>
            <a:ext cx="21170655" cy="11207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0" y="2114163"/>
            <a:ext cx="16256000" cy="85217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Line"/>
          <p:cNvSpPr/>
          <p:nvPr/>
        </p:nvSpPr>
        <p:spPr>
          <a:xfrm flipV="1">
            <a:off x="6989325" y="1871309"/>
            <a:ext cx="2" cy="2070520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1" name="SBP"/>
          <p:cNvSpPr txBox="1"/>
          <p:nvPr/>
        </p:nvSpPr>
        <p:spPr>
          <a:xfrm>
            <a:off x="6373476" y="849465"/>
            <a:ext cx="1321918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SBP</a:t>
            </a:r>
          </a:p>
        </p:txBody>
      </p:sp>
      <p:sp>
        <p:nvSpPr>
          <p:cNvPr id="152" name="Line"/>
          <p:cNvSpPr/>
          <p:nvPr/>
        </p:nvSpPr>
        <p:spPr>
          <a:xfrm>
            <a:off x="16747537" y="8647917"/>
            <a:ext cx="2" cy="2070520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3" name="DBP"/>
          <p:cNvSpPr txBox="1"/>
          <p:nvPr/>
        </p:nvSpPr>
        <p:spPr>
          <a:xfrm>
            <a:off x="16069512" y="10884507"/>
            <a:ext cx="135605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DBP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View of beach and sea from a grassy sand dune" descr="View of beach and sea from a grassy sand dun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4115" r="0" b="0"/>
          <a:stretch>
            <a:fillRect/>
          </a:stretch>
        </p:blipFill>
        <p:spPr>
          <a:xfrm>
            <a:off x="2209290" y="2247623"/>
            <a:ext cx="19965420" cy="816695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With equal height 170 cm: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726440" rtl="0">
              <a:defRPr sz="9856"/>
            </a:pPr>
            <a:r>
              <a:t>With equal height 170 cm:</a:t>
            </a:r>
          </a:p>
          <a:p>
            <a:pPr defTabSz="726440" rtl="0">
              <a:defRPr sz="9856"/>
            </a:pPr>
            <a:r>
              <a:t>BMI 25: 6100 cc</a:t>
            </a:r>
          </a:p>
          <a:p>
            <a:pPr defTabSz="726440" rtl="0">
              <a:defRPr sz="9856"/>
            </a:pPr>
            <a:r>
              <a:t>BMI 40: 8100 cc</a:t>
            </a:r>
          </a:p>
        </p:txBody>
      </p:sp>
      <p:sp>
        <p:nvSpPr>
          <p:cNvPr id="158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0857" y="1938689"/>
            <a:ext cx="12907520" cy="8747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1404" y="1294520"/>
            <a:ext cx="14835947" cy="11126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